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Source Code Pro"/>
      <p:regular r:id="rId42"/>
      <p:bold r:id="rId43"/>
    </p:embeddedFont>
    <p:embeddedFont>
      <p:font typeface="Oswald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88DD22E-545F-4433-9636-8A85EC8A57D0}">
  <a:tblStyle styleId="{588DD22E-545F-4433-9636-8A85EC8A57D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SourceCodePro-regular.fntdata"/><Relationship Id="rId41" Type="http://schemas.openxmlformats.org/officeDocument/2006/relationships/slide" Target="slides/slide36.xml"/><Relationship Id="rId44" Type="http://schemas.openxmlformats.org/officeDocument/2006/relationships/font" Target="fonts/Oswald-regular.fntdata"/><Relationship Id="rId43" Type="http://schemas.openxmlformats.org/officeDocument/2006/relationships/font" Target="fonts/SourceCodePr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picked the centeral HMW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Relationship Id="rId7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/>
              <a:t>Making</a:t>
            </a:r>
            <a:r>
              <a:rPr b="1" lang="en" sz="6000"/>
              <a:t> Education </a:t>
            </a:r>
            <a:r>
              <a:rPr b="1" lang="en" sz="6000">
                <a:solidFill>
                  <a:srgbClr val="FFFFFF"/>
                </a:solidFill>
              </a:rPr>
              <a:t>Accessible</a:t>
            </a:r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Targeted need-finding, points of view, and experience prototypes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299" y="112275"/>
            <a:ext cx="3689100" cy="491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452800" y="2148148"/>
            <a:ext cx="3494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 flow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Assumptions</a:t>
            </a:r>
          </a:p>
        </p:txBody>
      </p:sp>
      <p:sp>
        <p:nvSpPr>
          <p:cNvPr id="153" name="Shape 153"/>
          <p:cNvSpPr txBox="1"/>
          <p:nvPr>
            <p:ph idx="4294967295" type="body"/>
          </p:nvPr>
        </p:nvSpPr>
        <p:spPr>
          <a:xfrm>
            <a:off x="0" y="1395175"/>
            <a:ext cx="9144000" cy="3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isually-impaired people would </a:t>
            </a: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prefer </a:t>
            </a: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natively accessible </a:t>
            </a: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apps to </a:t>
            </a: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voice-over</a:t>
            </a: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37" y="271687"/>
            <a:ext cx="6133500" cy="460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0" y="93700"/>
            <a:ext cx="9144000" cy="92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Results &amp;</a:t>
            </a:r>
            <a:r>
              <a:rPr lang="en">
                <a:solidFill>
                  <a:srgbClr val="000000"/>
                </a:solidFill>
              </a:rPr>
              <a:t> Surprises</a:t>
            </a:r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4773675" y="3810350"/>
            <a:ext cx="3852300" cy="69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 before form</a:t>
            </a:r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782075" y="15759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Disliked learning new UI</a:t>
            </a:r>
          </a:p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4807275" y="2374787"/>
            <a:ext cx="3971100" cy="146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Prefers adding accessibility features to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existing apps</a:t>
            </a: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4934475" y="9663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Didn’t work...</a:t>
            </a:r>
          </a:p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210075" y="15759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Richness in features</a:t>
            </a:r>
          </a:p>
        </p:txBody>
      </p:sp>
      <p:sp>
        <p:nvSpPr>
          <p:cNvPr id="169" name="Shape 169"/>
          <p:cNvSpPr txBox="1"/>
          <p:nvPr>
            <p:ph idx="2" type="body"/>
          </p:nvPr>
        </p:nvSpPr>
        <p:spPr>
          <a:xfrm>
            <a:off x="362475" y="9663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Worked...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 amt="30000"/>
          </a:blip>
          <a:srcRect b="12495" l="0" r="0" t="12502"/>
          <a:stretch/>
        </p:blipFill>
        <p:spPr>
          <a:xfrm>
            <a:off x="75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Point Of View #2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4294967295" type="body"/>
          </p:nvPr>
        </p:nvSpPr>
        <p:spPr>
          <a:xfrm>
            <a:off x="121375" y="869650"/>
            <a:ext cx="8951100" cy="54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talked to Zina, a hearing-impaired Stanford student</a:t>
            </a:r>
          </a:p>
        </p:txBody>
      </p:sp>
      <p:sp>
        <p:nvSpPr>
          <p:cNvPr id="182" name="Shape 182"/>
          <p:cNvSpPr txBox="1"/>
          <p:nvPr>
            <p:ph idx="4294967295" type="body"/>
          </p:nvPr>
        </p:nvSpPr>
        <p:spPr>
          <a:xfrm>
            <a:off x="121375" y="1729600"/>
            <a:ext cx="9022500" cy="9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were amazed to learn how hearing accessibility technology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detracted 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the social experience in ed.</a:t>
            </a:r>
          </a:p>
        </p:txBody>
      </p:sp>
      <p:sp>
        <p:nvSpPr>
          <p:cNvPr id="183" name="Shape 183"/>
          <p:cNvSpPr txBox="1"/>
          <p:nvPr>
            <p:ph idx="4294967295" type="body"/>
          </p:nvPr>
        </p:nvSpPr>
        <p:spPr>
          <a:xfrm>
            <a:off x="311700" y="3035425"/>
            <a:ext cx="8660100" cy="9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if we could make hearing accessibility technology more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palatable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699400" y="1395200"/>
            <a:ext cx="77850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Instant captioning of speech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Enhances captions of a video or lecture by giving life to the captions - </a:t>
            </a: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motion</a:t>
            </a: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color</a:t>
            </a: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size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Experience </a:t>
            </a:r>
            <a:r>
              <a:rPr lang="en" sz="4800">
                <a:latin typeface="Oswald"/>
                <a:ea typeface="Oswald"/>
                <a:cs typeface="Oswald"/>
                <a:sym typeface="Oswald"/>
              </a:rPr>
              <a:t>Prototype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7493"/>
          <a:stretch/>
        </p:blipFill>
        <p:spPr>
          <a:xfrm>
            <a:off x="0" y="-617375"/>
            <a:ext cx="9144002" cy="112788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Shape 195"/>
          <p:cNvGraphicFramePr/>
          <p:nvPr/>
        </p:nvGraphicFramePr>
        <p:xfrm>
          <a:off x="14687" y="135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{588DD22E-545F-4433-9636-8A85EC8A57D0}</a:tableStyleId>
              </a:tblPr>
              <a:tblGrid>
                <a:gridCol w="3042925"/>
                <a:gridCol w="3042925"/>
                <a:gridCol w="3042925"/>
              </a:tblGrid>
              <a:tr h="3784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visualize tone and emotion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4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capture the social atmosphere of a place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7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translate different sign languages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96" name="Shape 196"/>
          <p:cNvSpPr txBox="1"/>
          <p:nvPr/>
        </p:nvSpPr>
        <p:spPr>
          <a:xfrm>
            <a:off x="521275" y="4172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Might We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09900" cy="481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4883875" y="1948467"/>
            <a:ext cx="3494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 flow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625" y="152400"/>
            <a:ext cx="3629100" cy="48387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89925" y="1393425"/>
            <a:ext cx="40983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One-page representation of the app and all its screens.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2003225" y="-2003225"/>
            <a:ext cx="5146974" cy="915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.pn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50" y="1581675"/>
            <a:ext cx="2041674" cy="20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293350" y="3758725"/>
            <a:ext cx="1718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Alejandrina G.R.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590600" y="3758725"/>
            <a:ext cx="1718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Ammar A.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846200" y="3758725"/>
            <a:ext cx="1718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Ahmed S.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7111700" y="3758725"/>
            <a:ext cx="1718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Abdallah A.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812" y="1581675"/>
            <a:ext cx="2041674" cy="20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375" y="1550931"/>
            <a:ext cx="2041650" cy="20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Team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9925" y="1519887"/>
            <a:ext cx="2041674" cy="210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Assumptions</a:t>
            </a:r>
          </a:p>
        </p:txBody>
      </p:sp>
      <p:sp>
        <p:nvSpPr>
          <p:cNvPr id="214" name="Shape 214"/>
          <p:cNvSpPr txBox="1"/>
          <p:nvPr>
            <p:ph idx="4294967295" type="body"/>
          </p:nvPr>
        </p:nvSpPr>
        <p:spPr>
          <a:xfrm>
            <a:off x="0" y="1547575"/>
            <a:ext cx="9144000" cy="9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aptioning is prevalent</a:t>
            </a:r>
          </a:p>
        </p:txBody>
      </p:sp>
      <p:sp>
        <p:nvSpPr>
          <p:cNvPr id="215" name="Shape 215"/>
          <p:cNvSpPr txBox="1"/>
          <p:nvPr>
            <p:ph idx="4294967295" type="body"/>
          </p:nvPr>
        </p:nvSpPr>
        <p:spPr>
          <a:xfrm>
            <a:off x="0" y="2928575"/>
            <a:ext cx="9144000" cy="9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captions are </a:t>
            </a: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unengaging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42900"/>
            <a:ext cx="5943600" cy="445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0" y="93700"/>
            <a:ext cx="9144000" cy="92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Results &amp;</a:t>
            </a:r>
            <a:r>
              <a:rPr lang="en">
                <a:solidFill>
                  <a:srgbClr val="000000"/>
                </a:solidFill>
              </a:rPr>
              <a:t> Surprises</a:t>
            </a:r>
          </a:p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4782075" y="16521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Many people don’t need captioning</a:t>
            </a:r>
          </a:p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4790475" y="3082451"/>
            <a:ext cx="3971100" cy="92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Technical and institutional limitations</a:t>
            </a:r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x="4934475" y="9663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Didn’t work...</a:t>
            </a:r>
          </a:p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286275" y="1652200"/>
            <a:ext cx="3987900" cy="106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Saad appreciated capturing emotions in captions</a:t>
            </a:r>
          </a:p>
        </p:txBody>
      </p:sp>
      <p:sp>
        <p:nvSpPr>
          <p:cNvPr id="230" name="Shape 230"/>
          <p:cNvSpPr txBox="1"/>
          <p:nvPr>
            <p:ph idx="2" type="body"/>
          </p:nvPr>
        </p:nvSpPr>
        <p:spPr>
          <a:xfrm>
            <a:off x="362475" y="9663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Worked...</a:t>
            </a:r>
          </a:p>
        </p:txBody>
      </p:sp>
      <p:sp>
        <p:nvSpPr>
          <p:cNvPr id="231" name="Shape 231"/>
          <p:cNvSpPr txBox="1"/>
          <p:nvPr>
            <p:ph idx="2" type="body"/>
          </p:nvPr>
        </p:nvSpPr>
        <p:spPr>
          <a:xfrm>
            <a:off x="310400" y="3248550"/>
            <a:ext cx="3987900" cy="106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Juleh would use the application even though she doesn’t </a:t>
            </a:r>
            <a:r>
              <a:rPr i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captioning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 amt="30000"/>
          </a:blip>
          <a:srcRect b="12495" l="0" r="0" t="12502"/>
          <a:stretch/>
        </p:blipFill>
        <p:spPr>
          <a:xfrm>
            <a:off x="75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Point Of View #3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4294967295" type="body"/>
          </p:nvPr>
        </p:nvSpPr>
        <p:spPr>
          <a:xfrm>
            <a:off x="-181325" y="581575"/>
            <a:ext cx="9144000" cy="54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met Chris.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He’s an education PhD student at Stanford.</a:t>
            </a:r>
          </a:p>
        </p:txBody>
      </p:sp>
      <p:sp>
        <p:nvSpPr>
          <p:cNvPr id="244" name="Shape 244"/>
          <p:cNvSpPr txBox="1"/>
          <p:nvPr>
            <p:ph idx="4294967295" type="body"/>
          </p:nvPr>
        </p:nvSpPr>
        <p:spPr>
          <a:xfrm>
            <a:off x="121375" y="1971200"/>
            <a:ext cx="9022500" cy="9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were amazed to learn that the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aspect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the educational process is as important as the didactic</a:t>
            </a:r>
          </a:p>
        </p:txBody>
      </p:sp>
      <p:sp>
        <p:nvSpPr>
          <p:cNvPr id="245" name="Shape 245"/>
          <p:cNvSpPr txBox="1"/>
          <p:nvPr>
            <p:ph idx="4294967295" type="body"/>
          </p:nvPr>
        </p:nvSpPr>
        <p:spPr>
          <a:xfrm>
            <a:off x="302575" y="3239875"/>
            <a:ext cx="8660100" cy="143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would be game changing if we could make disabled students and minorities feel that they fit in the school.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7493"/>
          <a:stretch/>
        </p:blipFill>
        <p:spPr>
          <a:xfrm>
            <a:off x="0" y="-617375"/>
            <a:ext cx="9144002" cy="112788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Shape 251"/>
          <p:cNvGraphicFramePr/>
          <p:nvPr/>
        </p:nvGraphicFramePr>
        <p:xfrm>
          <a:off x="14687" y="135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{588DD22E-545F-4433-9636-8A85EC8A57D0}</a:tableStyleId>
              </a:tblPr>
              <a:tblGrid>
                <a:gridCol w="3042925"/>
                <a:gridCol w="3042925"/>
                <a:gridCol w="3042925"/>
              </a:tblGrid>
              <a:tr h="3784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create a positive digital social sphere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4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 crowdsourcing to make university students feel more welcome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7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help students get engaged in the classroom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2" name="Shape 252"/>
          <p:cNvSpPr txBox="1"/>
          <p:nvPr/>
        </p:nvSpPr>
        <p:spPr>
          <a:xfrm>
            <a:off x="521275" y="4172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Might We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065650" y="258975"/>
            <a:ext cx="70728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Experience </a:t>
            </a:r>
            <a:r>
              <a:rPr lang="en" sz="4800">
                <a:latin typeface="Oswald"/>
                <a:ea typeface="Oswald"/>
                <a:cs typeface="Oswald"/>
                <a:sym typeface="Oswald"/>
              </a:rPr>
              <a:t>Prototype</a:t>
            </a:r>
          </a:p>
        </p:txBody>
      </p:sp>
      <p:sp>
        <p:nvSpPr>
          <p:cNvPr id="258" name="Shape 258"/>
          <p:cNvSpPr txBox="1"/>
          <p:nvPr>
            <p:ph idx="4294967295" type="body"/>
          </p:nvPr>
        </p:nvSpPr>
        <p:spPr>
          <a:xfrm>
            <a:off x="0" y="1620450"/>
            <a:ext cx="9144000" cy="9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 nearby friends</a:t>
            </a:r>
          </a:p>
        </p:txBody>
      </p:sp>
      <p:sp>
        <p:nvSpPr>
          <p:cNvPr id="259" name="Shape 259"/>
          <p:cNvSpPr txBox="1"/>
          <p:nvPr>
            <p:ph idx="4294967295" type="body"/>
          </p:nvPr>
        </p:nvSpPr>
        <p:spPr>
          <a:xfrm>
            <a:off x="0" y="2897350"/>
            <a:ext cx="9144000" cy="9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 urgent help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175" y="164312"/>
            <a:ext cx="4088700" cy="481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490050" y="2111407"/>
            <a:ext cx="34944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 flow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1491850" y="612125"/>
            <a:ext cx="5991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Assumptions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271" name="Shape 271"/>
          <p:cNvSpPr txBox="1"/>
          <p:nvPr>
            <p:ph idx="4294967295" type="body"/>
          </p:nvPr>
        </p:nvSpPr>
        <p:spPr>
          <a:xfrm>
            <a:off x="0" y="1620450"/>
            <a:ext cx="9144000" cy="9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 prefer </a:t>
            </a: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company</a:t>
            </a: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being alone</a:t>
            </a:r>
          </a:p>
        </p:txBody>
      </p:sp>
      <p:sp>
        <p:nvSpPr>
          <p:cNvPr id="272" name="Shape 272"/>
          <p:cNvSpPr txBox="1"/>
          <p:nvPr>
            <p:ph idx="4294967295" type="body"/>
          </p:nvPr>
        </p:nvSpPr>
        <p:spPr>
          <a:xfrm>
            <a:off x="-41650" y="3029375"/>
            <a:ext cx="9144000" cy="9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 would want to meet their friends when they’re nearby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0" y="93700"/>
            <a:ext cx="9144000" cy="92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Results &amp;</a:t>
            </a:r>
            <a:r>
              <a:rPr lang="en">
                <a:solidFill>
                  <a:srgbClr val="000000"/>
                </a:solidFill>
              </a:rPr>
              <a:t> Surprises</a:t>
            </a:r>
          </a:p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4782075" y="15759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concerned about privacy</a:t>
            </a:r>
          </a:p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4807275" y="2374787"/>
            <a:ext cx="3971100" cy="146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sometimes prefer being alone</a:t>
            </a:r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4934475" y="9663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Didn’t work...</a:t>
            </a:r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210075" y="1728402"/>
            <a:ext cx="3987900" cy="79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people do struggle to find meal mates</a:t>
            </a:r>
          </a:p>
        </p:txBody>
      </p:sp>
      <p:sp>
        <p:nvSpPr>
          <p:cNvPr id="282" name="Shape 282"/>
          <p:cNvSpPr txBox="1"/>
          <p:nvPr>
            <p:ph idx="2" type="body"/>
          </p:nvPr>
        </p:nvSpPr>
        <p:spPr>
          <a:xfrm>
            <a:off x="362475" y="966387"/>
            <a:ext cx="3987900" cy="63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Worked...</a:t>
            </a:r>
          </a:p>
        </p:txBody>
      </p:sp>
      <p:sp>
        <p:nvSpPr>
          <p:cNvPr id="283" name="Shape 283"/>
          <p:cNvSpPr txBox="1"/>
          <p:nvPr>
            <p:ph idx="2" type="body"/>
          </p:nvPr>
        </p:nvSpPr>
        <p:spPr>
          <a:xfrm>
            <a:off x="164650" y="2794302"/>
            <a:ext cx="3987900" cy="79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recognized specific situations when they had the need in their own lives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677300"/>
            <a:ext cx="9143998" cy="63897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4294967295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en" sz="600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Problem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677300"/>
            <a:ext cx="9143998" cy="638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75550" y="1100900"/>
            <a:ext cx="7392900" cy="40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200">
                <a:latin typeface="Open Sans"/>
                <a:ea typeface="Open Sans"/>
                <a:cs typeface="Open Sans"/>
                <a:sym typeface="Open Sans"/>
              </a:rPr>
              <a:t>Prototype 2! (Fun Captions)</a:t>
            </a:r>
          </a:p>
          <a:p>
            <a:pPr indent="-4953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buChar char="-"/>
            </a:pPr>
            <a:r>
              <a:rPr lang="en" sz="4200">
                <a:latin typeface="Open Sans"/>
                <a:ea typeface="Open Sans"/>
                <a:cs typeface="Open Sans"/>
                <a:sym typeface="Open Sans"/>
              </a:rPr>
              <a:t>Pain</a:t>
            </a:r>
          </a:p>
          <a:p>
            <a:pPr indent="-4953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buChar char="-"/>
            </a:pPr>
            <a:r>
              <a:rPr lang="en" sz="4200">
                <a:latin typeface="Open Sans"/>
                <a:ea typeface="Open Sans"/>
                <a:cs typeface="Open Sans"/>
                <a:sym typeface="Open Sans"/>
              </a:rPr>
              <a:t>Impact</a:t>
            </a:r>
            <a:br>
              <a:rPr lang="en" sz="42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420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1576050" y="2096250"/>
            <a:ext cx="5991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More pics...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872" y="0"/>
            <a:ext cx="385625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91487" y="-1045487"/>
            <a:ext cx="4024925" cy="71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240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857250"/>
            <a:ext cx="9143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Preliminary POV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56925" y="3754075"/>
            <a:ext cx="6776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It would be game changing to use tech to enhance their in-class experience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75" y="1665325"/>
            <a:ext cx="2346000" cy="24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4294967295" type="body"/>
          </p:nvPr>
        </p:nvSpPr>
        <p:spPr>
          <a:xfrm>
            <a:off x="265900" y="1354325"/>
            <a:ext cx="6238500" cy="54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met Mehran. He’s a Stanford professor </a:t>
            </a:r>
          </a:p>
        </p:txBody>
      </p:sp>
      <p:sp>
        <p:nvSpPr>
          <p:cNvPr id="105" name="Shape 105"/>
          <p:cNvSpPr txBox="1"/>
          <p:nvPr>
            <p:ph idx="4294967295" type="body"/>
          </p:nvPr>
        </p:nvSpPr>
        <p:spPr>
          <a:xfrm>
            <a:off x="0" y="2121000"/>
            <a:ext cx="6833700" cy="141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were amazed to learn how much accessibility disabled students needed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within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classroom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0" lang="en" sz="4800">
                <a:solidFill>
                  <a:srgbClr val="000000"/>
                </a:solidFill>
              </a:rPr>
              <a:t>Additional Need-Finding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692950" y="1315525"/>
            <a:ext cx="4136400" cy="28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Saad Ghani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-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Hearing-impaired college student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349300" y="1315525"/>
            <a:ext cx="4136400" cy="28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Dean Hudson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-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Blind engineer from the Bay Area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-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task becomes more difficult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-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Visually-impaired people can still be independent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-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Mentioned the importance of usability over accessibility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750" y="2611675"/>
            <a:ext cx="2007300" cy="196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 amt="30000"/>
          </a:blip>
          <a:srcRect b="12495" l="0" r="0" t="12502"/>
          <a:stretch/>
        </p:blipFill>
        <p:spPr>
          <a:xfrm>
            <a:off x="75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Point Of View #1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4294967295" type="body"/>
          </p:nvPr>
        </p:nvSpPr>
        <p:spPr>
          <a:xfrm>
            <a:off x="929400" y="595450"/>
            <a:ext cx="7761000" cy="54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talked to Michael, a vision-impaired former Stanford student.</a:t>
            </a:r>
          </a:p>
        </p:txBody>
      </p:sp>
      <p:sp>
        <p:nvSpPr>
          <p:cNvPr id="126" name="Shape 126"/>
          <p:cNvSpPr txBox="1"/>
          <p:nvPr>
            <p:ph idx="4294967295" type="body"/>
          </p:nvPr>
        </p:nvSpPr>
        <p:spPr>
          <a:xfrm>
            <a:off x="121375" y="1729600"/>
            <a:ext cx="9022500" cy="9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were amazed to learn how some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simple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technologies 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remained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inaccessible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the visually impaired in education</a:t>
            </a:r>
          </a:p>
        </p:txBody>
      </p:sp>
      <p:sp>
        <p:nvSpPr>
          <p:cNvPr id="127" name="Shape 127"/>
          <p:cNvSpPr txBox="1"/>
          <p:nvPr>
            <p:ph idx="4294967295" type="body"/>
          </p:nvPr>
        </p:nvSpPr>
        <p:spPr>
          <a:xfrm>
            <a:off x="311700" y="3035425"/>
            <a:ext cx="8660100" cy="9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if technology could help make education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universally accessible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7493"/>
          <a:stretch/>
        </p:blipFill>
        <p:spPr>
          <a:xfrm>
            <a:off x="0" y="-617375"/>
            <a:ext cx="9144002" cy="112788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Shape 133"/>
          <p:cNvGraphicFramePr/>
          <p:nvPr/>
        </p:nvGraphicFramePr>
        <p:xfrm>
          <a:off x="14687" y="135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{588DD22E-545F-4433-9636-8A85EC8A57D0}</a:tableStyleId>
              </a:tblPr>
              <a:tblGrid>
                <a:gridCol w="3042925"/>
                <a:gridCol w="3042925"/>
                <a:gridCol w="3042925"/>
              </a:tblGrid>
              <a:tr h="3784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make reading documents easier for the visually impaired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4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 other senses to make mobile phones more accessible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7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design from scratch for visual impairment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1D63">
                        <a:alpha val="682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4" name="Shape 134"/>
          <p:cNvSpPr txBox="1"/>
          <p:nvPr/>
        </p:nvSpPr>
        <p:spPr>
          <a:xfrm>
            <a:off x="521287" y="416025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Might We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368875" y="341050"/>
            <a:ext cx="8115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Experience </a:t>
            </a:r>
            <a:r>
              <a:rPr lang="en" sz="4800">
                <a:latin typeface="Oswald"/>
                <a:ea typeface="Oswald"/>
                <a:cs typeface="Oswald"/>
                <a:sym typeface="Oswald"/>
              </a:rPr>
              <a:t>Prototype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2" y="1543850"/>
            <a:ext cx="4080801" cy="3028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525" y="1543850"/>
            <a:ext cx="4363100" cy="3028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